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363" r:id="rId3"/>
    <p:sldId id="364" r:id="rId4"/>
  </p:sldIdLst>
  <p:sldSz cx="9144000" cy="6858000" type="screen4x3"/>
  <p:notesSz cx="6797675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2D1"/>
    <a:srgbClr val="DEDAC4"/>
    <a:srgbClr val="9BD812"/>
    <a:srgbClr val="48E43C"/>
    <a:srgbClr val="82B50F"/>
    <a:srgbClr val="84B9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 autoAdjust="0"/>
    <p:restoredTop sz="86409" autoAdjust="0"/>
  </p:normalViewPr>
  <p:slideViewPr>
    <p:cSldViewPr>
      <p:cViewPr varScale="1">
        <p:scale>
          <a:sx n="100" d="100"/>
          <a:sy n="100" d="100"/>
        </p:scale>
        <p:origin x="15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0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1F991C-F49F-4733-98A6-77FF5A77FFE0}" type="datetimeFigureOut">
              <a:rPr lang="fr-FR"/>
              <a:pPr>
                <a:defRPr/>
              </a:pPr>
              <a:t>02/05/2016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5238181-EA54-4F91-8253-68139C767C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82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38181-EA54-4F91-8253-68139C767C3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62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38181-EA54-4F91-8253-68139C767C39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986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238181-EA54-4F91-8253-68139C767C3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CAF04-A569-475E-984A-888C38DC1B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F5A4-2F45-4E76-8F2B-D04C75983A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151A-5DAA-4460-97C8-8F129D7415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91064" cy="864096"/>
          </a:xfr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 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B0F0"/>
              </a:buClr>
              <a:buFontTx/>
              <a:buBlip>
                <a:blip r:embed="rId2"/>
              </a:buBlip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Picture 10" descr="\\srv-adm\usradm$\cgervaix\Mes Documents\Bureau\bandeau-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062"/>
            <a:ext cx="7524329" cy="844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27BAE-E9C8-4A43-9029-6C6251F176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0" y="1061631"/>
            <a:ext cx="5508104" cy="7831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fr-FR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75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5" descr="\\srv-adm\usradm$\cgervaix\Mes Documents\Bureau\elements-couleurs-02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205119"/>
            <a:ext cx="4067944" cy="360568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512" y="1124745"/>
            <a:ext cx="5256584" cy="648072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8126C-08A7-49CA-BD77-65830A7A2C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33F6F-4B1A-4C4F-9582-2A5354CDFAA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4744"/>
            <a:ext cx="8964488" cy="288032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C97B0-4012-4D4A-B3E4-1D50FF7A02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2BD8E-FCAA-4555-8744-BA1FC5769B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089E-E8BA-4367-A8BB-54C1F96214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5FD-F61B-44BB-AC6C-14C354E8672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 smtClean="0"/>
              <a:t>April 2016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51A17C-DEDB-4175-AB1A-CE9C26BDB9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7" descr="\\srv-adm\usradm$\cgervaix\Mes Documents\CECILE\UVHC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5732463"/>
            <a:ext cx="20542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\\srv-adm\usradm$\cgervaix\Mes Documents\Bureau\elements-couleurs-02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76056" y="6309320"/>
            <a:ext cx="4067944" cy="360568"/>
          </a:xfrm>
          <a:prstGeom prst="rect">
            <a:avLst/>
          </a:prstGeom>
          <a:noFill/>
        </p:spPr>
      </p:pic>
      <p:sp>
        <p:nvSpPr>
          <p:cNvPr id="9" name="Espace réservé du numéro de diapositive 5"/>
          <p:cNvSpPr txBox="1">
            <a:spLocks/>
          </p:cNvSpPr>
          <p:nvPr userDrawn="1"/>
        </p:nvSpPr>
        <p:spPr>
          <a:xfrm>
            <a:off x="6553200" y="6356052"/>
            <a:ext cx="2590800" cy="241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D88627-0CC4-464A-B738-9FC034625534}" type="slidenum">
              <a:rPr kumimoji="0" lang="fr-F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Y:\phototheque-hd\ronzier-2-1200-900-h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3337302"/>
            <a:ext cx="4427984" cy="3332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5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112568"/>
            <a:ext cx="1728192" cy="175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rganigramme : Connecteur 14">
            <a:hlinkClick r:id="" action="ppaction://hlinkshowjump?jump=nextslide" highlightClick="1"/>
          </p:cNvPr>
          <p:cNvSpPr/>
          <p:nvPr/>
        </p:nvSpPr>
        <p:spPr>
          <a:xfrm flipH="1">
            <a:off x="4211960" y="5157192"/>
            <a:ext cx="144016" cy="14344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srgbClr val="48E43C"/>
              </a:solidFill>
            </a:endParaRPr>
          </a:p>
        </p:txBody>
      </p:sp>
      <p:pic>
        <p:nvPicPr>
          <p:cNvPr id="13315" name="Picture 4" descr="\\srv-adm\usradm$\cgervaix\Mes Documents\CECILE\UVH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7" y="1002139"/>
            <a:ext cx="4369977" cy="153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AutoShape 1" descr="https://mail.google.com/mail/?ui=2&amp;ik=a4ed55e5c9&amp;view=att&amp;th=12fe930a14facb20&amp;attid=0.1.1&amp;disp=emb&amp;zw"/>
          <p:cNvSpPr>
            <a:spLocks noChangeAspect="1" noChangeArrowheads="1"/>
          </p:cNvSpPr>
          <p:nvPr/>
        </p:nvSpPr>
        <p:spPr bwMode="auto">
          <a:xfrm>
            <a:off x="0" y="0"/>
            <a:ext cx="666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5004048" y="2927266"/>
            <a:ext cx="32403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92D050"/>
                </a:solidFill>
              </a:rPr>
              <a:t>&gt; </a:t>
            </a:r>
            <a:r>
              <a:rPr lang="fr-FR" sz="1700" dirty="0" err="1" smtClean="0">
                <a:latin typeface="+mj-lt"/>
              </a:rPr>
              <a:t>Located</a:t>
            </a:r>
            <a:r>
              <a:rPr lang="fr-FR" sz="1700" dirty="0" smtClean="0">
                <a:latin typeface="+mj-lt"/>
              </a:rPr>
              <a:t> in «</a:t>
            </a:r>
            <a:r>
              <a:rPr lang="fr-FR" sz="1700" smtClean="0">
                <a:latin typeface="+mj-lt"/>
              </a:rPr>
              <a:t> Hauts-de-France</a:t>
            </a:r>
            <a:r>
              <a:rPr lang="fr-FR" sz="1700" dirty="0" smtClean="0">
                <a:latin typeface="+mj-lt"/>
              </a:rPr>
              <a:t> »</a:t>
            </a:r>
          </a:p>
          <a:p>
            <a:endParaRPr lang="fr-FR" sz="1600" b="1" dirty="0" smtClean="0">
              <a:solidFill>
                <a:srgbClr val="92D050"/>
              </a:solidFill>
            </a:endParaRPr>
          </a:p>
          <a:p>
            <a:r>
              <a:rPr lang="fr-FR" sz="1600" b="1" dirty="0" smtClean="0">
                <a:solidFill>
                  <a:srgbClr val="92D050"/>
                </a:solidFill>
              </a:rPr>
              <a:t>&gt; </a:t>
            </a:r>
            <a:r>
              <a:rPr lang="fr-FR" sz="1700" dirty="0">
                <a:latin typeface="+mj-lt"/>
              </a:rPr>
              <a:t>5</a:t>
            </a:r>
            <a:r>
              <a:rPr lang="fr-FR" sz="1700" dirty="0" smtClean="0">
                <a:latin typeface="+mj-lt"/>
              </a:rPr>
              <a:t> campus sites</a:t>
            </a:r>
            <a:endParaRPr lang="fr-FR" sz="1700" dirty="0">
              <a:latin typeface="+mj-lt"/>
            </a:endParaRPr>
          </a:p>
        </p:txBody>
      </p:sp>
      <p:sp>
        <p:nvSpPr>
          <p:cNvPr id="13" name="ZoneTexte 12"/>
          <p:cNvSpPr txBox="1">
            <a:spLocks noChangeAspect="1"/>
          </p:cNvSpPr>
          <p:nvPr/>
        </p:nvSpPr>
        <p:spPr>
          <a:xfrm>
            <a:off x="5004048" y="3916213"/>
            <a:ext cx="4104456" cy="140038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92D050"/>
                </a:solidFill>
              </a:rPr>
              <a:t>&gt;</a:t>
            </a:r>
            <a:r>
              <a:rPr lang="fr-FR" sz="1600" dirty="0" smtClean="0"/>
              <a:t> </a:t>
            </a:r>
            <a:r>
              <a:rPr lang="fr-FR" sz="1700" dirty="0">
                <a:latin typeface="+mj-lt"/>
              </a:rPr>
              <a:t>10 972</a:t>
            </a:r>
            <a:r>
              <a:rPr lang="fr-FR" sz="1700" dirty="0" smtClean="0">
                <a:latin typeface="+mj-lt"/>
              </a:rPr>
              <a:t> </a:t>
            </a:r>
            <a:r>
              <a:rPr lang="fr-FR" sz="1700" dirty="0" err="1" smtClean="0">
                <a:latin typeface="+mj-lt"/>
              </a:rPr>
              <a:t>students</a:t>
            </a:r>
            <a:endParaRPr lang="fr-FR" sz="1700" dirty="0" smtClean="0">
              <a:latin typeface="+mj-lt"/>
            </a:endParaRPr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rgbClr val="92D050"/>
                </a:solidFill>
              </a:rPr>
              <a:t>&gt;</a:t>
            </a:r>
            <a:r>
              <a:rPr lang="fr-FR" sz="1600" dirty="0" smtClean="0"/>
              <a:t> </a:t>
            </a:r>
            <a:r>
              <a:rPr lang="fr-FR" sz="1700" dirty="0" smtClean="0">
                <a:latin typeface="+mj-lt"/>
              </a:rPr>
              <a:t>1,255 </a:t>
            </a:r>
            <a:r>
              <a:rPr lang="fr-FR" sz="1700" dirty="0">
                <a:latin typeface="+mj-lt"/>
              </a:rPr>
              <a:t>international </a:t>
            </a:r>
            <a:r>
              <a:rPr lang="fr-FR" sz="1700" dirty="0" err="1">
                <a:latin typeface="+mj-lt"/>
              </a:rPr>
              <a:t>students</a:t>
            </a:r>
            <a:r>
              <a:rPr lang="fr-FR" sz="1700" dirty="0">
                <a:latin typeface="+mj-lt"/>
              </a:rPr>
              <a:t> </a:t>
            </a:r>
            <a:r>
              <a:rPr lang="fr-FR" sz="1700" dirty="0" err="1">
                <a:latin typeface="+mj-lt"/>
              </a:rPr>
              <a:t>including</a:t>
            </a:r>
            <a:r>
              <a:rPr lang="fr-FR" sz="1700" dirty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69</a:t>
            </a:r>
            <a:r>
              <a:rPr lang="fr-FR" sz="17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1700" dirty="0" err="1" smtClean="0">
                <a:latin typeface="+mj-lt"/>
              </a:rPr>
              <a:t>nationalities</a:t>
            </a:r>
            <a:r>
              <a:rPr lang="fr-FR" sz="1700" dirty="0" smtClean="0">
                <a:latin typeface="+mj-lt"/>
              </a:rPr>
              <a:t> </a:t>
            </a:r>
            <a:r>
              <a:rPr lang="fr-FR" sz="1700" dirty="0" err="1">
                <a:latin typeface="+mj-lt"/>
              </a:rPr>
              <a:t>from</a:t>
            </a:r>
            <a:r>
              <a:rPr lang="fr-FR" sz="1700" dirty="0">
                <a:latin typeface="+mj-lt"/>
              </a:rPr>
              <a:t> </a:t>
            </a:r>
            <a:r>
              <a:rPr lang="fr-FR" sz="1700" dirty="0" err="1">
                <a:latin typeface="+mj-lt"/>
              </a:rPr>
              <a:t>partner</a:t>
            </a:r>
            <a:r>
              <a:rPr lang="fr-FR" sz="1700" dirty="0">
                <a:latin typeface="+mj-lt"/>
              </a:rPr>
              <a:t> HEI and </a:t>
            </a:r>
            <a:r>
              <a:rPr lang="fr-FR" sz="1700" dirty="0" smtClean="0">
                <a:latin typeface="+mj-lt"/>
              </a:rPr>
              <a:t>117 </a:t>
            </a:r>
            <a:r>
              <a:rPr lang="fr-FR" sz="1700" dirty="0">
                <a:latin typeface="+mj-lt"/>
              </a:rPr>
              <a:t>PhD </a:t>
            </a:r>
            <a:r>
              <a:rPr lang="fr-FR" sz="1700" dirty="0" err="1">
                <a:latin typeface="+mj-lt"/>
              </a:rPr>
              <a:t>students</a:t>
            </a:r>
            <a:endParaRPr lang="fr-FR" sz="1700" dirty="0">
              <a:latin typeface="+mj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0" y="6636891"/>
            <a:ext cx="972616" cy="221109"/>
          </a:xfrm>
        </p:spPr>
        <p:txBody>
          <a:bodyPr/>
          <a:lstStyle/>
          <a:p>
            <a:pPr>
              <a:defRPr/>
            </a:pPr>
            <a:r>
              <a:rPr lang="fr-FR" sz="1000" dirty="0" smtClean="0"/>
              <a:t>April 2016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>
            <a:spLocks noChangeAspect="1"/>
          </p:cNvSpPr>
          <p:nvPr/>
        </p:nvSpPr>
        <p:spPr>
          <a:xfrm>
            <a:off x="4241432" y="1052736"/>
            <a:ext cx="5083096" cy="106182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 smtClean="0">
                <a:solidFill>
                  <a:srgbClr val="92D050"/>
                </a:solidFill>
              </a:rPr>
              <a:t>« </a:t>
            </a:r>
            <a:r>
              <a:rPr lang="fr-FR" sz="1500" b="1" dirty="0" err="1" smtClean="0">
                <a:solidFill>
                  <a:srgbClr val="92D050"/>
                </a:solidFill>
              </a:rPr>
              <a:t>Inventing</a:t>
            </a:r>
            <a:r>
              <a:rPr lang="fr-FR" sz="1500" b="1" dirty="0" smtClean="0">
                <a:solidFill>
                  <a:srgbClr val="92D050"/>
                </a:solidFill>
              </a:rPr>
              <a:t> transport for the future </a:t>
            </a:r>
            <a:r>
              <a:rPr lang="fr-FR" sz="1500" b="1" dirty="0" err="1" smtClean="0">
                <a:solidFill>
                  <a:srgbClr val="92D050"/>
                </a:solidFill>
              </a:rPr>
              <a:t>that</a:t>
            </a:r>
            <a:r>
              <a:rPr lang="fr-FR" sz="1500" b="1" dirty="0" smtClean="0">
                <a:solidFill>
                  <a:srgbClr val="92D050"/>
                </a:solidFill>
              </a:rPr>
              <a:t> </a:t>
            </a:r>
            <a:r>
              <a:rPr lang="fr-FR" sz="1500" b="1" dirty="0" err="1" smtClean="0">
                <a:solidFill>
                  <a:srgbClr val="92D050"/>
                </a:solidFill>
              </a:rPr>
              <a:t>is</a:t>
            </a:r>
            <a:r>
              <a:rPr lang="fr-FR" sz="1500" b="1" dirty="0" smtClean="0">
                <a:solidFill>
                  <a:srgbClr val="92D050"/>
                </a:solidFill>
              </a:rPr>
              <a:t> more </a:t>
            </a:r>
            <a:r>
              <a:rPr lang="fr-FR" sz="1500" b="1" dirty="0" err="1" smtClean="0">
                <a:solidFill>
                  <a:srgbClr val="92D050"/>
                </a:solidFill>
              </a:rPr>
              <a:t>ecological</a:t>
            </a:r>
            <a:r>
              <a:rPr lang="fr-FR" sz="1500" b="1" dirty="0" smtClean="0">
                <a:solidFill>
                  <a:srgbClr val="92D050"/>
                </a:solidFill>
              </a:rPr>
              <a:t>, </a:t>
            </a:r>
            <a:r>
              <a:rPr lang="fr-FR" sz="1500" b="1" dirty="0" err="1" smtClean="0">
                <a:solidFill>
                  <a:srgbClr val="92D050"/>
                </a:solidFill>
              </a:rPr>
              <a:t>safer</a:t>
            </a:r>
            <a:r>
              <a:rPr lang="fr-FR" sz="1500" b="1" dirty="0" smtClean="0">
                <a:solidFill>
                  <a:srgbClr val="92D050"/>
                </a:solidFill>
              </a:rPr>
              <a:t>, more </a:t>
            </a:r>
            <a:r>
              <a:rPr lang="fr-FR" sz="1500" b="1" dirty="0" err="1" smtClean="0">
                <a:solidFill>
                  <a:srgbClr val="92D050"/>
                </a:solidFill>
              </a:rPr>
              <a:t>reliable</a:t>
            </a:r>
            <a:r>
              <a:rPr lang="fr-FR" sz="1500" b="1" dirty="0" smtClean="0">
                <a:solidFill>
                  <a:srgbClr val="92D050"/>
                </a:solidFill>
              </a:rPr>
              <a:t> and more accessible. »</a:t>
            </a:r>
            <a:endParaRPr lang="fr-FR" sz="1500" dirty="0" smtClean="0"/>
          </a:p>
          <a:p>
            <a:endParaRPr lang="fr-FR" dirty="0" smtClean="0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3" name="AutoShape 1" descr="https://mail.google.com/mail/?ui=2&amp;ik=a4ed55e5c9&amp;view=att&amp;th=12fe930a14facb20&amp;attid=0.1.1&amp;disp=emb&amp;zw"/>
          <p:cNvSpPr>
            <a:spLocks noChangeAspect="1" noChangeArrowheads="1"/>
          </p:cNvSpPr>
          <p:nvPr/>
        </p:nvSpPr>
        <p:spPr bwMode="auto">
          <a:xfrm>
            <a:off x="0" y="0"/>
            <a:ext cx="666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5661248"/>
            <a:ext cx="2664296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 descr="http://www.univ-valenciennes.fr/sites/default/files/images/elements-charte-graphique/logos-UVHC/couleur/UVH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91324" cy="757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ZoneTexte 15"/>
          <p:cNvSpPr txBox="1">
            <a:spLocks noChangeAspect="1"/>
          </p:cNvSpPr>
          <p:nvPr/>
        </p:nvSpPr>
        <p:spPr>
          <a:xfrm>
            <a:off x="179512" y="4156045"/>
            <a:ext cx="4446979" cy="2585323"/>
          </a:xfrm>
          <a:prstGeom prst="rect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92D050"/>
                </a:solidFill>
              </a:rPr>
              <a:t>&gt; </a:t>
            </a:r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multidisciplinary</a:t>
            </a:r>
            <a:r>
              <a:rPr lang="fr-FR" dirty="0">
                <a:latin typeface="+mj-lt"/>
              </a:rPr>
              <a:t> </a:t>
            </a:r>
            <a:r>
              <a:rPr lang="fr-FR" dirty="0" err="1">
                <a:latin typeface="+mj-lt"/>
              </a:rPr>
              <a:t>University</a:t>
            </a:r>
            <a:r>
              <a:rPr lang="fr-FR" dirty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professionaly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oriented</a:t>
            </a:r>
            <a:endParaRPr lang="fr-FR" dirty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b="1" dirty="0">
                <a:solidFill>
                  <a:srgbClr val="92D050"/>
                </a:solidFill>
              </a:rPr>
              <a:t>&gt;</a:t>
            </a:r>
            <a:r>
              <a:rPr lang="fr-FR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fr-FR" dirty="0" smtClean="0">
                <a:latin typeface="+mj-lt"/>
              </a:rPr>
              <a:t>8 </a:t>
            </a:r>
            <a:r>
              <a:rPr lang="fr-FR" dirty="0" err="1" smtClean="0">
                <a:latin typeface="+mj-lt"/>
              </a:rPr>
              <a:t>faculties</a:t>
            </a:r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b="1" dirty="0">
                <a:solidFill>
                  <a:srgbClr val="92D050"/>
                </a:solidFill>
              </a:rPr>
              <a:t>&gt;</a:t>
            </a:r>
            <a:r>
              <a:rPr lang="fr-FR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fr-FR" dirty="0">
                <a:latin typeface="+mj-lt"/>
              </a:rPr>
              <a:t>8 </a:t>
            </a:r>
            <a:r>
              <a:rPr lang="fr-FR" dirty="0" err="1">
                <a:latin typeface="+mj-lt"/>
              </a:rPr>
              <a:t>research</a:t>
            </a:r>
            <a:r>
              <a:rPr lang="fr-FR" dirty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laboratories</a:t>
            </a:r>
            <a:endParaRPr lang="fr-FR" dirty="0" smtClean="0">
              <a:latin typeface="+mj-lt"/>
            </a:endParaRPr>
          </a:p>
          <a:p>
            <a:endParaRPr lang="fr-FR" dirty="0" smtClean="0">
              <a:latin typeface="+mj-lt"/>
            </a:endParaRPr>
          </a:p>
          <a:p>
            <a:r>
              <a:rPr lang="fr-FR" b="1" dirty="0">
                <a:solidFill>
                  <a:srgbClr val="92D050"/>
                </a:solidFill>
              </a:rPr>
              <a:t>&gt;</a:t>
            </a:r>
            <a:r>
              <a:rPr lang="fr-FR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Various</a:t>
            </a:r>
            <a:r>
              <a:rPr lang="fr-FR" b="1" dirty="0" smtClean="0">
                <a:solidFill>
                  <a:srgbClr val="92D050"/>
                </a:solidFill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facilities</a:t>
            </a:r>
            <a:r>
              <a:rPr lang="fr-FR" dirty="0" smtClean="0">
                <a:latin typeface="+mj-lt"/>
              </a:rPr>
              <a:t> for a </a:t>
            </a:r>
            <a:r>
              <a:rPr lang="fr-FR" dirty="0" err="1" smtClean="0">
                <a:latin typeface="+mj-lt"/>
              </a:rPr>
              <a:t>better</a:t>
            </a:r>
            <a:r>
              <a:rPr lang="fr-FR" dirty="0" smtClean="0">
                <a:latin typeface="+mj-lt"/>
              </a:rPr>
              <a:t> campus life</a:t>
            </a:r>
          </a:p>
          <a:p>
            <a:r>
              <a:rPr lang="fr-FR" dirty="0" smtClean="0">
                <a:latin typeface="+mj-lt"/>
              </a:rPr>
              <a:t> </a:t>
            </a:r>
          </a:p>
        </p:txBody>
      </p:sp>
      <p:pic>
        <p:nvPicPr>
          <p:cNvPr id="18" name="Image 17" descr="R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160" y="1295907"/>
            <a:ext cx="3720520" cy="240807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3538" t="19900" r="63540" b="38476"/>
          <a:stretch/>
        </p:blipFill>
        <p:spPr>
          <a:xfrm>
            <a:off x="4792751" y="1932667"/>
            <a:ext cx="4027721" cy="2864485"/>
          </a:xfrm>
          <a:prstGeom prst="rect">
            <a:avLst/>
          </a:prstGeom>
        </p:spPr>
      </p:pic>
      <p:pic>
        <p:nvPicPr>
          <p:cNvPr id="12" name="Image 11" descr="UVHC-LT-GROMMAIRE-BCMOTEUR-05.jpg"/>
          <p:cNvPicPr>
            <a:picLocks noChangeAspect="1"/>
          </p:cNvPicPr>
          <p:nvPr/>
        </p:nvPicPr>
        <p:blipFill rotWithShape="1">
          <a:blip r:embed="rId7" cstate="print"/>
          <a:srcRect l="120" t="8081" r="-262" b="3021"/>
          <a:stretch/>
        </p:blipFill>
        <p:spPr>
          <a:xfrm>
            <a:off x="4792751" y="4869160"/>
            <a:ext cx="4027721" cy="241952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-180528" y="6597352"/>
            <a:ext cx="1224136" cy="260648"/>
          </a:xfrm>
        </p:spPr>
        <p:txBody>
          <a:bodyPr/>
          <a:lstStyle/>
          <a:p>
            <a:pPr>
              <a:defRPr/>
            </a:pPr>
            <a:r>
              <a:rPr lang="fr-FR" sz="1000" dirty="0" smtClean="0"/>
              <a:t>April 2016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751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5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3" name="AutoShape 1" descr="https://mail.google.com/mail/?ui=2&amp;ik=a4ed55e5c9&amp;view=att&amp;th=12fe930a14facb20&amp;attid=0.1.1&amp;disp=emb&amp;zw"/>
          <p:cNvSpPr>
            <a:spLocks noChangeAspect="1" noChangeArrowheads="1"/>
          </p:cNvSpPr>
          <p:nvPr/>
        </p:nvSpPr>
        <p:spPr bwMode="auto">
          <a:xfrm>
            <a:off x="0" y="0"/>
            <a:ext cx="6667500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1520" y="5661248"/>
            <a:ext cx="2664296" cy="10801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 descr="http://www.univ-valenciennes.fr/sites/default/files/images/elements-charte-graphique/logos-UVHC/couleur/UVH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91324" cy="7579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/>
          <p:cNvSpPr txBox="1">
            <a:spLocks noChangeAspect="1"/>
          </p:cNvSpPr>
          <p:nvPr/>
        </p:nvSpPr>
        <p:spPr>
          <a:xfrm>
            <a:off x="251520" y="3766393"/>
            <a:ext cx="4622948" cy="3108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wrap="square" rtlCol="0">
            <a:spAutoFit/>
          </a:bodyPr>
          <a:lstStyle/>
          <a:p>
            <a:endParaRPr lang="fr-FR" sz="1400" dirty="0" smtClean="0">
              <a:latin typeface="+mj-lt"/>
            </a:endParaRPr>
          </a:p>
          <a:p>
            <a:r>
              <a:rPr lang="fr-FR" sz="1400" b="1" dirty="0" smtClean="0">
                <a:solidFill>
                  <a:srgbClr val="92D050"/>
                </a:solidFill>
              </a:rPr>
              <a:t>&gt;</a:t>
            </a:r>
            <a:r>
              <a:rPr lang="fr-FR" sz="1400" dirty="0" smtClean="0">
                <a:latin typeface="+mj-lt"/>
              </a:rPr>
              <a:t> 232 exchange </a:t>
            </a:r>
            <a:r>
              <a:rPr lang="fr-FR" sz="1400" dirty="0" err="1" smtClean="0">
                <a:latin typeface="+mj-lt"/>
              </a:rPr>
              <a:t>agreements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with</a:t>
            </a:r>
            <a:r>
              <a:rPr lang="fr-FR" sz="1400" dirty="0" smtClean="0">
                <a:latin typeface="+mj-lt"/>
              </a:rPr>
              <a:t> organisations and institutions</a:t>
            </a:r>
          </a:p>
          <a:p>
            <a:endParaRPr lang="fr-FR" sz="1400" dirty="0" smtClean="0">
              <a:latin typeface="+mj-lt"/>
            </a:endParaRPr>
          </a:p>
          <a:p>
            <a:r>
              <a:rPr lang="fr-FR" sz="1400" b="1" dirty="0" smtClean="0">
                <a:solidFill>
                  <a:srgbClr val="92D050"/>
                </a:solidFill>
              </a:rPr>
              <a:t>&gt; </a:t>
            </a:r>
            <a:r>
              <a:rPr lang="fr-FR" sz="1400" dirty="0" smtClean="0">
                <a:latin typeface="+mn-lt"/>
              </a:rPr>
              <a:t>177 </a:t>
            </a:r>
            <a:r>
              <a:rPr lang="fr-FR" sz="1400" dirty="0" err="1" smtClean="0">
                <a:latin typeface="+mn-lt"/>
              </a:rPr>
              <a:t>partner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Universities</a:t>
            </a:r>
            <a:r>
              <a:rPr lang="fr-FR" sz="1400" dirty="0" smtClean="0">
                <a:latin typeface="+mn-lt"/>
              </a:rPr>
              <a:t> in 45 countries, </a:t>
            </a:r>
            <a:r>
              <a:rPr lang="fr-FR" sz="1400" dirty="0" err="1" smtClean="0">
                <a:latin typeface="+mn-lt"/>
              </a:rPr>
              <a:t>including</a:t>
            </a:r>
            <a:r>
              <a:rPr lang="fr-FR" sz="1400" dirty="0" smtClean="0">
                <a:latin typeface="+mn-lt"/>
              </a:rPr>
              <a:t> 77 Erasmus+ </a:t>
            </a:r>
            <a:r>
              <a:rPr lang="fr-FR" sz="1400" dirty="0" err="1" smtClean="0">
                <a:latin typeface="+mn-lt"/>
              </a:rPr>
              <a:t>partner</a:t>
            </a:r>
            <a:r>
              <a:rPr lang="fr-FR" sz="1400" dirty="0" smtClean="0">
                <a:latin typeface="+mn-lt"/>
              </a:rPr>
              <a:t> HEI</a:t>
            </a:r>
          </a:p>
          <a:p>
            <a:endParaRPr lang="fr-FR" sz="1400" b="1" dirty="0" smtClean="0">
              <a:solidFill>
                <a:srgbClr val="92D050"/>
              </a:solidFill>
            </a:endParaRPr>
          </a:p>
          <a:p>
            <a:r>
              <a:rPr lang="fr-FR" sz="1400" b="1" dirty="0" smtClean="0">
                <a:solidFill>
                  <a:srgbClr val="92D050"/>
                </a:solidFill>
              </a:rPr>
              <a:t>&gt; </a:t>
            </a:r>
            <a:r>
              <a:rPr lang="fr-FR" sz="1400" dirty="0">
                <a:latin typeface="+mj-lt"/>
              </a:rPr>
              <a:t>2 courses </a:t>
            </a:r>
            <a:r>
              <a:rPr lang="fr-FR" sz="1400" dirty="0" err="1">
                <a:latin typeface="+mj-lt"/>
              </a:rPr>
              <a:t>taught</a:t>
            </a:r>
            <a:r>
              <a:rPr lang="fr-FR" sz="1400" dirty="0">
                <a:latin typeface="+mj-lt"/>
              </a:rPr>
              <a:t> in English (</a:t>
            </a:r>
            <a:r>
              <a:rPr lang="fr-FR" sz="1400" dirty="0" err="1">
                <a:latin typeface="+mj-lt"/>
              </a:rPr>
              <a:t>Vocational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Bachelor</a:t>
            </a:r>
            <a:r>
              <a:rPr lang="fr-FR" sz="1400" dirty="0">
                <a:latin typeface="+mj-lt"/>
              </a:rPr>
              <a:t> International Trade and Master Transportation &amp; </a:t>
            </a:r>
            <a:r>
              <a:rPr lang="fr-FR" sz="1400" dirty="0" err="1">
                <a:latin typeface="+mj-lt"/>
              </a:rPr>
              <a:t>Energy</a:t>
            </a:r>
            <a:r>
              <a:rPr lang="fr-FR" sz="1400" dirty="0">
                <a:latin typeface="+mj-lt"/>
              </a:rPr>
              <a:t>) </a:t>
            </a:r>
          </a:p>
          <a:p>
            <a:endParaRPr lang="fr-FR" sz="1400" dirty="0" smtClean="0">
              <a:latin typeface="+mj-lt"/>
            </a:endParaRPr>
          </a:p>
          <a:p>
            <a:r>
              <a:rPr lang="fr-FR" sz="1400" b="1" dirty="0" smtClean="0">
                <a:solidFill>
                  <a:srgbClr val="92D050"/>
                </a:solidFill>
              </a:rPr>
              <a:t>&gt;</a:t>
            </a:r>
            <a:r>
              <a:rPr lang="fr-FR" sz="1400" dirty="0" smtClean="0">
                <a:latin typeface="+mj-lt"/>
              </a:rPr>
              <a:t> 9 double </a:t>
            </a:r>
            <a:r>
              <a:rPr lang="fr-FR" sz="1400" dirty="0" err="1" smtClean="0">
                <a:latin typeface="+mj-lt"/>
              </a:rPr>
              <a:t>degrees</a:t>
            </a:r>
            <a:endParaRPr lang="fr-FR" sz="1400" dirty="0" smtClean="0">
              <a:latin typeface="+mj-lt"/>
            </a:endParaRPr>
          </a:p>
          <a:p>
            <a:endParaRPr lang="fr-FR" sz="1400" dirty="0" smtClean="0">
              <a:latin typeface="+mj-lt"/>
            </a:endParaRPr>
          </a:p>
          <a:p>
            <a:r>
              <a:rPr lang="fr-FR" sz="1400" b="1" dirty="0">
                <a:solidFill>
                  <a:srgbClr val="92D050"/>
                </a:solidFill>
              </a:rPr>
              <a:t>&gt;</a:t>
            </a:r>
            <a:r>
              <a:rPr lang="fr-FR" sz="1400" dirty="0" smtClean="0">
                <a:latin typeface="+mj-lt"/>
              </a:rPr>
              <a:t> 153 </a:t>
            </a:r>
            <a:r>
              <a:rPr lang="fr-FR" sz="1400" dirty="0" err="1" smtClean="0">
                <a:latin typeface="+mj-lt"/>
              </a:rPr>
              <a:t>study</a:t>
            </a:r>
            <a:r>
              <a:rPr lang="fr-FR" sz="1400" dirty="0" smtClean="0">
                <a:latin typeface="+mj-lt"/>
              </a:rPr>
              <a:t> </a:t>
            </a:r>
            <a:r>
              <a:rPr lang="fr-FR" sz="1400" dirty="0" err="1" smtClean="0">
                <a:latin typeface="+mj-lt"/>
              </a:rPr>
              <a:t>abroad</a:t>
            </a:r>
            <a:r>
              <a:rPr lang="fr-FR" sz="1400" dirty="0"/>
              <a:t> </a:t>
            </a:r>
            <a:r>
              <a:rPr lang="fr-FR" sz="1400" dirty="0">
                <a:latin typeface="+mj-lt"/>
              </a:rPr>
              <a:t>and 162 </a:t>
            </a:r>
            <a:r>
              <a:rPr lang="fr-FR" sz="1400" dirty="0" err="1">
                <a:latin typeface="+mj-lt"/>
              </a:rPr>
              <a:t>internships</a:t>
            </a:r>
            <a:r>
              <a:rPr lang="fr-FR" sz="1400" dirty="0">
                <a:latin typeface="+mj-lt"/>
              </a:rPr>
              <a:t> </a:t>
            </a:r>
            <a:r>
              <a:rPr lang="fr-FR" sz="1400" dirty="0" err="1">
                <a:latin typeface="+mj-lt"/>
              </a:rPr>
              <a:t>abroad</a:t>
            </a:r>
            <a:r>
              <a:rPr lang="fr-FR" sz="1400" dirty="0">
                <a:latin typeface="+mj-lt"/>
              </a:rPr>
              <a:t> </a:t>
            </a:r>
            <a:endParaRPr lang="fr-FR" sz="1400" dirty="0">
              <a:latin typeface="+mj-lt"/>
            </a:endParaRPr>
          </a:p>
          <a:p>
            <a:endParaRPr lang="fr-FR" sz="1400" dirty="0" smtClean="0">
              <a:latin typeface="+mj-lt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748531" y="1246113"/>
            <a:ext cx="4499992" cy="232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endParaRPr lang="fr-FR" sz="2700" dirty="0" smtClean="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r>
              <a:rPr lang="fr-FR" sz="1400" b="1" dirty="0" smtClean="0">
                <a:solidFill>
                  <a:srgbClr val="92D050"/>
                </a:solidFill>
              </a:rPr>
              <a:t>&gt; </a:t>
            </a:r>
            <a:r>
              <a:rPr lang="fr-FR" sz="1400" dirty="0" smtClean="0">
                <a:latin typeface="Calibri" pitchFamily="34" charset="0"/>
              </a:rPr>
              <a:t>French Intensive </a:t>
            </a:r>
            <a:r>
              <a:rPr lang="fr-FR" sz="1400" dirty="0" err="1" smtClean="0">
                <a:latin typeface="Calibri" pitchFamily="34" charset="0"/>
              </a:rPr>
              <a:t>Summer</a:t>
            </a:r>
            <a:r>
              <a:rPr lang="fr-FR" sz="1400" dirty="0" smtClean="0">
                <a:latin typeface="Calibri" pitchFamily="34" charset="0"/>
              </a:rPr>
              <a:t> programme </a:t>
            </a:r>
            <a:r>
              <a:rPr lang="fr-FR" sz="1400" dirty="0" err="1">
                <a:latin typeface="Calibri" pitchFamily="34" charset="0"/>
              </a:rPr>
              <a:t>preparing</a:t>
            </a:r>
            <a:r>
              <a:rPr lang="fr-FR" sz="1400" dirty="0">
                <a:latin typeface="Calibri" pitchFamily="34" charset="0"/>
              </a:rPr>
              <a:t> for </a:t>
            </a:r>
            <a:r>
              <a:rPr lang="fr-FR" sz="1400" dirty="0" err="1">
                <a:latin typeface="Calibri" pitchFamily="34" charset="0"/>
              </a:rPr>
              <a:t>successful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studies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smtClean="0">
                <a:latin typeface="Calibri" pitchFamily="34" charset="0"/>
              </a:rPr>
              <a:t>(</a:t>
            </a:r>
            <a:r>
              <a:rPr lang="fr-FR" sz="1400" dirty="0" err="1" smtClean="0">
                <a:latin typeface="Calibri" pitchFamily="34" charset="0"/>
              </a:rPr>
              <a:t>scholarship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covering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tuition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fees</a:t>
            </a:r>
            <a:r>
              <a:rPr lang="fr-FR" sz="1400" dirty="0" smtClean="0">
                <a:latin typeface="Calibri" pitchFamily="34" charset="0"/>
              </a:rPr>
              <a:t> for Erasmus+ </a:t>
            </a:r>
            <a:r>
              <a:rPr lang="fr-FR" sz="1400" dirty="0" err="1" smtClean="0">
                <a:latin typeface="Calibri" pitchFamily="34" charset="0"/>
              </a:rPr>
              <a:t>students</a:t>
            </a:r>
            <a:r>
              <a:rPr lang="fr-FR" sz="1400" dirty="0" smtClean="0">
                <a:latin typeface="Calibri" pitchFamily="34" charset="0"/>
              </a:rPr>
              <a:t>) </a:t>
            </a:r>
          </a:p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r>
              <a:rPr lang="fr-FR" sz="1400" dirty="0" smtClean="0">
                <a:latin typeface="Calibri" pitchFamily="34" charset="0"/>
              </a:rPr>
              <a:t>&amp; French classes </a:t>
            </a:r>
            <a:r>
              <a:rPr lang="fr-FR" sz="1400" dirty="0" err="1" smtClean="0">
                <a:latin typeface="Calibri" pitchFamily="34" charset="0"/>
              </a:rPr>
              <a:t>during</a:t>
            </a:r>
            <a:r>
              <a:rPr lang="fr-FR" sz="1400" dirty="0" smtClean="0">
                <a:latin typeface="Calibri" pitchFamily="34" charset="0"/>
              </a:rPr>
              <a:t> the </a:t>
            </a:r>
            <a:r>
              <a:rPr lang="fr-FR" sz="1400" dirty="0" err="1" smtClean="0">
                <a:latin typeface="Calibri" pitchFamily="34" charset="0"/>
              </a:rPr>
              <a:t>year</a:t>
            </a:r>
            <a:r>
              <a:rPr lang="fr-FR" sz="1400" dirty="0" smtClean="0">
                <a:latin typeface="Calibri" pitchFamily="34" charset="0"/>
              </a:rPr>
              <a:t>.</a:t>
            </a:r>
          </a:p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endParaRPr lang="fr-FR" sz="1400" dirty="0" smtClean="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r>
              <a:rPr lang="fr-FR" sz="1400" b="1" dirty="0">
                <a:solidFill>
                  <a:srgbClr val="92D050"/>
                </a:solidFill>
              </a:rPr>
              <a:t>&gt; </a:t>
            </a:r>
            <a:r>
              <a:rPr lang="fr-FR" sz="1400" dirty="0" err="1" smtClean="0">
                <a:latin typeface="Calibri" pitchFamily="34" charset="0"/>
              </a:rPr>
              <a:t>Integration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Seminar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with</a:t>
            </a:r>
            <a:r>
              <a:rPr lang="fr-FR" sz="1400" dirty="0" smtClean="0">
                <a:latin typeface="Calibri" pitchFamily="34" charset="0"/>
              </a:rPr>
              <a:t> </a:t>
            </a:r>
            <a:r>
              <a:rPr lang="fr-FR" sz="1400" dirty="0" err="1" smtClean="0">
                <a:latin typeface="Calibri" pitchFamily="34" charset="0"/>
              </a:rPr>
              <a:t>welcome</a:t>
            </a:r>
            <a:r>
              <a:rPr lang="fr-FR" sz="1400" dirty="0" smtClean="0">
                <a:latin typeface="Calibri" pitchFamily="34" charset="0"/>
              </a:rPr>
              <a:t> &amp; orientation </a:t>
            </a:r>
            <a:r>
              <a:rPr lang="fr-FR" sz="1400" dirty="0" err="1" smtClean="0">
                <a:latin typeface="Calibri" pitchFamily="34" charset="0"/>
              </a:rPr>
              <a:t>from</a:t>
            </a:r>
            <a:r>
              <a:rPr lang="fr-FR" sz="1400" dirty="0" smtClean="0">
                <a:latin typeface="Calibri" pitchFamily="34" charset="0"/>
              </a:rPr>
              <a:t> August, 29th, to 31st, 2016 </a:t>
            </a:r>
          </a:p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endParaRPr lang="fr-FR" sz="1400" dirty="0" smtClean="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rgbClr val="00B0F0"/>
              </a:buClr>
            </a:pPr>
            <a:r>
              <a:rPr lang="fr-FR" sz="1400" b="1" dirty="0">
                <a:solidFill>
                  <a:srgbClr val="92D050"/>
                </a:solidFill>
              </a:rPr>
              <a:t>&gt; </a:t>
            </a:r>
            <a:r>
              <a:rPr lang="fr-FR" sz="1400" dirty="0" smtClean="0">
                <a:latin typeface="Calibri" pitchFamily="34" charset="0"/>
              </a:rPr>
              <a:t>Erasmus</a:t>
            </a:r>
            <a:r>
              <a:rPr lang="fr-FR" sz="1400" dirty="0">
                <a:latin typeface="Calibri" pitchFamily="34" charset="0"/>
              </a:rPr>
              <a:t>+ </a:t>
            </a:r>
            <a:r>
              <a:rPr lang="fr-FR" sz="1400" dirty="0" err="1">
                <a:latin typeface="Calibri" pitchFamily="34" charset="0"/>
              </a:rPr>
              <a:t>daytrips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organised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from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September</a:t>
            </a:r>
            <a:r>
              <a:rPr lang="fr-FR" sz="1400" dirty="0">
                <a:latin typeface="Calibri" pitchFamily="34" charset="0"/>
              </a:rPr>
              <a:t> to May to </a:t>
            </a:r>
            <a:r>
              <a:rPr lang="fr-FR" sz="1400" dirty="0" err="1">
                <a:latin typeface="Calibri" pitchFamily="34" charset="0"/>
              </a:rPr>
              <a:t>discover</a:t>
            </a:r>
            <a:r>
              <a:rPr lang="fr-FR" sz="1400" dirty="0">
                <a:latin typeface="Calibri" pitchFamily="34" charset="0"/>
              </a:rPr>
              <a:t> </a:t>
            </a:r>
            <a:r>
              <a:rPr lang="fr-FR" sz="1400" dirty="0" err="1">
                <a:latin typeface="Calibri" pitchFamily="34" charset="0"/>
              </a:rPr>
              <a:t>Upper</a:t>
            </a:r>
            <a:r>
              <a:rPr lang="fr-FR" sz="1400" dirty="0">
                <a:latin typeface="Calibri" pitchFamily="34" charset="0"/>
              </a:rPr>
              <a:t> France</a:t>
            </a:r>
            <a:endParaRPr lang="fr-FR" sz="1400" dirty="0" smtClean="0">
              <a:latin typeface="Calibri" pitchFamily="34" charset="0"/>
            </a:endParaRPr>
          </a:p>
        </p:txBody>
      </p:sp>
      <p:pic>
        <p:nvPicPr>
          <p:cNvPr id="13" name="Image 12" descr="Intégration Internationaux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235" y="1480706"/>
            <a:ext cx="3330584" cy="253783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6"/>
          <a:srcRect l="32720" t="28292" r="23976" b="5381"/>
          <a:stretch/>
        </p:blipFill>
        <p:spPr>
          <a:xfrm>
            <a:off x="6469417" y="4005064"/>
            <a:ext cx="2674583" cy="23042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39752" y="1052736"/>
            <a:ext cx="4246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92D050"/>
                </a:solidFill>
              </a:rPr>
              <a:t>INTERNATIONAL - UVHC</a:t>
            </a:r>
            <a:endParaRPr lang="fr-FR" sz="2400" b="1" dirty="0">
              <a:solidFill>
                <a:srgbClr val="92D05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198784" y="6581241"/>
            <a:ext cx="1159768" cy="268139"/>
          </a:xfrm>
        </p:spPr>
        <p:txBody>
          <a:bodyPr/>
          <a:lstStyle/>
          <a:p>
            <a:pPr>
              <a:defRPr/>
            </a:pPr>
            <a:r>
              <a:rPr lang="fr-FR" sz="1000" dirty="0" smtClean="0"/>
              <a:t>April 2016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6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5772</TotalTime>
  <Words>163</Words>
  <Application>Microsoft Office PowerPoint</Application>
  <PresentationFormat>Affichage à l'écran (4:3)</PresentationFormat>
  <Paragraphs>39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uvhc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hmartin</dc:creator>
  <cp:lastModifiedBy>Delphine DELFOLIE</cp:lastModifiedBy>
  <cp:revision>426</cp:revision>
  <cp:lastPrinted>2016-04-29T09:21:56Z</cp:lastPrinted>
  <dcterms:created xsi:type="dcterms:W3CDTF">2011-03-30T09:46:05Z</dcterms:created>
  <dcterms:modified xsi:type="dcterms:W3CDTF">2016-05-02T13:17:08Z</dcterms:modified>
</cp:coreProperties>
</file>